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381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381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381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381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381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381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005E00"/>
          </a:solidFill>
        </a:fill>
      </a:tcStyle>
    </a:band2H>
    <a:firstCol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5E00"/>
          </a:solidFill>
        </a:fill>
      </a:tcStyle>
    </a:lastRow>
    <a:firstRow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38100" cap="flat">
              <a:solidFill>
                <a:srgbClr val="005E00"/>
              </a:solidFill>
              <a:prstDash val="solid"/>
              <a:round/>
            </a:ln>
          </a:top>
          <a:bottom>
            <a:ln w="127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005E00"/>
        </a:fontRef>
        <a:srgbClr val="005E00"/>
      </a:tcTxStyle>
      <a:tcStyle>
        <a:tcBdr>
          <a:left>
            <a:ln w="12700" cap="flat">
              <a:solidFill>
                <a:srgbClr val="005E00"/>
              </a:solidFill>
              <a:prstDash val="solid"/>
              <a:round/>
            </a:ln>
          </a:left>
          <a:right>
            <a:ln w="12700" cap="flat">
              <a:solidFill>
                <a:srgbClr val="005E00"/>
              </a:solidFill>
              <a:prstDash val="solid"/>
              <a:round/>
            </a:ln>
          </a:right>
          <a:top>
            <a:ln w="12700" cap="flat">
              <a:solidFill>
                <a:srgbClr val="005E00"/>
              </a:solidFill>
              <a:prstDash val="solid"/>
              <a:round/>
            </a:ln>
          </a:top>
          <a:bottom>
            <a:ln w="38100" cap="flat">
              <a:solidFill>
                <a:srgbClr val="005E00"/>
              </a:solidFill>
              <a:prstDash val="solid"/>
              <a:round/>
            </a:ln>
          </a:bottom>
          <a:insideH>
            <a:ln w="12700" cap="flat">
              <a:solidFill>
                <a:srgbClr val="005E00"/>
              </a:solidFill>
              <a:prstDash val="solid"/>
              <a:round/>
            </a:ln>
          </a:insideH>
          <a:insideV>
            <a:ln w="12700" cap="flat">
              <a:solidFill>
                <a:srgbClr val="005E00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gif>
</file>

<file path=ppt/media/image1.jpeg>
</file>

<file path=ppt/media/image1.png>
</file>

<file path=ppt/media/image2.g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Уровень текста 1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Автор и дата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презентации</a:t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Уровень текста 1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Авторство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Уровень текста 1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«Важная цитата»</a:t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Вид под углом снизу на фасад современного здания с алюминиевыми дисками под ясным голубым небом"/>
          <p:cNvSpPr/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Вид под углом снизу на современное изогнутое здание под облачным небом"/>
          <p:cNvSpPr/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Вид изнутри современного белого здания со стеклянными панелями на ясное небо с редкими облаками"/>
          <p:cNvSpPr/>
          <p:nvPr>
            <p:ph type="pic" idx="23"/>
          </p:nvPr>
        </p:nvSpPr>
        <p:spPr>
          <a:xfrm>
            <a:off x="-124636" y="1270000"/>
            <a:ext cx="16840170" cy="1124371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Вид под углом снизу на башню Азади в Тегеране (Иран) на фоне безоблачного ясного неба"/>
          <p:cNvSpPr/>
          <p:nvPr>
            <p:ph type="pic" idx="21"/>
          </p:nvPr>
        </p:nvSpPr>
        <p:spPr>
          <a:xfrm>
            <a:off x="0" y="-1282700"/>
            <a:ext cx="24384000" cy="162814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Вид изнутри каменной конструкции на лестницу и ясное голубое небо"/>
          <p:cNvSpPr/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Уровень текста 1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Автор и дата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Уровень текста 1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презентации</a:t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Современное белое здание со стеклянными панелями на фоне ясного голубого неба"/>
          <p:cNvSpPr/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Уровень текста 1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Уровень текста 1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Текст пункта на слайде</a:t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Уровень текста 1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Уровень текста 1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Текст пункта на слайде</a:t>
            </a:r>
          </a:p>
        </p:txBody>
      </p:sp>
      <p:sp>
        <p:nvSpPr>
          <p:cNvPr id="62" name="Небольшая часть современного моста в виде ракушки в Циндао (Шаньдун, Китай) под небом с редкими облаками"/>
          <p:cNvSpPr/>
          <p:nvPr>
            <p:ph type="pic" idx="22"/>
          </p:nvPr>
        </p:nvSpPr>
        <p:spPr>
          <a:xfrm>
            <a:off x="9271000" y="1263847"/>
            <a:ext cx="16773843" cy="11188206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Уровень текста 1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Уровень текста 1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Подзаголовок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Уровень текста 1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Темы повестки дня</a:t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Уровень текста 1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Текст заголовка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gif"/><Relationship Id="rId3" Type="http://schemas.openxmlformats.org/officeDocument/2006/relationships/image" Target="../media/image2.g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Запись видео с камеры при детекции движения"/>
          <p:cNvSpPr txBox="1"/>
          <p:nvPr>
            <p:ph type="title"/>
          </p:nvPr>
        </p:nvSpPr>
        <p:spPr>
          <a:xfrm>
            <a:off x="1206497" y="2029963"/>
            <a:ext cx="21971006" cy="4648203"/>
          </a:xfrm>
          <a:prstGeom prst="rect">
            <a:avLst/>
          </a:prstGeom>
        </p:spPr>
        <p:txBody>
          <a:bodyPr/>
          <a:lstStyle/>
          <a:p>
            <a:pPr>
              <a:defRPr b="0" spc="-3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Запись видео с камеры</a:t>
            </a:r>
            <a:br/>
            <a:r>
              <a:t>при детекции движения</a:t>
            </a:r>
          </a:p>
        </p:txBody>
      </p:sp>
      <p:sp>
        <p:nvSpPr>
          <p:cNvPr id="152" name="Пивоварова Диана…"/>
          <p:cNvSpPr txBox="1"/>
          <p:nvPr>
            <p:ph type="body" sz="quarter" idx="1"/>
          </p:nvPr>
        </p:nvSpPr>
        <p:spPr>
          <a:xfrm>
            <a:off x="1206500" y="7196865"/>
            <a:ext cx="21971002" cy="1905002"/>
          </a:xfrm>
          <a:prstGeom prst="rect">
            <a:avLst/>
          </a:prstGeom>
        </p:spPr>
        <p:txBody>
          <a:bodyPr lIns="50800" tIns="50800" rIns="50800" bIns="50800"/>
          <a:lstStyle/>
          <a:p>
            <a:pPr>
              <a:defRPr b="0" sz="5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Пивоварова Диана</a:t>
            </a:r>
          </a:p>
          <a:p>
            <a:pPr>
              <a:defRPr b="0" sz="55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Владислав Чухиль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Блок-схема"/>
          <p:cNvSpPr txBox="1"/>
          <p:nvPr>
            <p:ph type="title"/>
          </p:nvPr>
        </p:nvSpPr>
        <p:spPr>
          <a:xfrm>
            <a:off x="-13427" y="5437568"/>
            <a:ext cx="9657303" cy="1451366"/>
          </a:xfrm>
          <a:prstGeom prst="rect">
            <a:avLst/>
          </a:prstGeom>
        </p:spPr>
        <p:txBody>
          <a:bodyPr/>
          <a:lstStyle>
            <a:lvl1pPr algn="ctr">
              <a:defRPr b="0" spc="-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Блок-схема</a:t>
            </a:r>
          </a:p>
        </p:txBody>
      </p:sp>
      <p:pic>
        <p:nvPicPr>
          <p:cNvPr id="155" name="жук (1).jpeg" descr="жук (1)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20381" y="-2"/>
            <a:ext cx="14820587" cy="137160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v2.cvtColor…"/>
          <p:cNvSpPr txBox="1"/>
          <p:nvPr>
            <p:ph type="body" idx="1"/>
          </p:nvPr>
        </p:nvSpPr>
        <p:spPr>
          <a:xfrm>
            <a:off x="3694662" y="3466509"/>
            <a:ext cx="19218862" cy="8256014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cv2.cvtColor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cv2.GaussianBlur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cv2.absdiff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cv2.treshold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cv2.findContours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cv2.contourArea</a:t>
            </a:r>
          </a:p>
        </p:txBody>
      </p:sp>
      <p:sp>
        <p:nvSpPr>
          <p:cNvPr id="158" name="Основные используемые функции cv2"/>
          <p:cNvSpPr txBox="1"/>
          <p:nvPr>
            <p:ph type="title"/>
          </p:nvPr>
        </p:nvSpPr>
        <p:spPr>
          <a:xfrm>
            <a:off x="-175994" y="1077359"/>
            <a:ext cx="24735988" cy="1433165"/>
          </a:xfrm>
          <a:prstGeom prst="rect">
            <a:avLst/>
          </a:prstGeom>
        </p:spPr>
        <p:txBody>
          <a:bodyPr/>
          <a:lstStyle>
            <a:lvl1pPr algn="ctr">
              <a:defRPr b="0" spc="-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Основные используемые функции cv2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Пример :)"/>
          <p:cNvSpPr txBox="1"/>
          <p:nvPr>
            <p:ph type="title"/>
          </p:nvPr>
        </p:nvSpPr>
        <p:spPr>
          <a:xfrm>
            <a:off x="-175994" y="1077359"/>
            <a:ext cx="24735988" cy="1433165"/>
          </a:xfrm>
          <a:prstGeom prst="rect">
            <a:avLst/>
          </a:prstGeom>
        </p:spPr>
        <p:txBody>
          <a:bodyPr/>
          <a:lstStyle>
            <a:lvl1pPr algn="ctr">
              <a:defRPr b="0" spc="-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Пример :)</a:t>
            </a:r>
          </a:p>
        </p:txBody>
      </p:sp>
      <p:pic>
        <p:nvPicPr>
          <p:cNvPr id="161" name="output_phone_video.gif" descr="output_phone_video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41844" y="3824864"/>
            <a:ext cx="10547561" cy="79018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nput_phone_video.gif" descr="input_phone_video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3301" y="3824864"/>
            <a:ext cx="10547562" cy="7901852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Original"/>
          <p:cNvSpPr txBox="1"/>
          <p:nvPr/>
        </p:nvSpPr>
        <p:spPr>
          <a:xfrm>
            <a:off x="5384179" y="2913759"/>
            <a:ext cx="2145804" cy="774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Original</a:t>
            </a:r>
          </a:p>
        </p:txBody>
      </p:sp>
      <p:sp>
        <p:nvSpPr>
          <p:cNvPr id="164" name="Motion"/>
          <p:cNvSpPr txBox="1"/>
          <p:nvPr/>
        </p:nvSpPr>
        <p:spPr>
          <a:xfrm>
            <a:off x="17260890" y="2913759"/>
            <a:ext cx="1909466" cy="774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Motion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Теперь продемонстрируем в прямом эфире!"/>
          <p:cNvSpPr txBox="1"/>
          <p:nvPr>
            <p:ph type="title"/>
          </p:nvPr>
        </p:nvSpPr>
        <p:spPr>
          <a:xfrm>
            <a:off x="-175994" y="5887808"/>
            <a:ext cx="24735988" cy="1433165"/>
          </a:xfrm>
          <a:prstGeom prst="rect">
            <a:avLst/>
          </a:prstGeom>
        </p:spPr>
        <p:txBody>
          <a:bodyPr/>
          <a:lstStyle>
            <a:lvl1pPr algn="ctr">
              <a:defRPr b="0" spc="-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Теперь продемонстрируем в прямом эфире!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5E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5E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